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Ученици, </a:t>
            </a:r>
            <a:r>
              <a:rPr lang="sr-Cyrl-RS" dirty="0" smtClean="0"/>
              <a:t>школа </a:t>
            </a:r>
            <a:r>
              <a:rPr lang="sr-Cyrl-RS" dirty="0" smtClean="0"/>
              <a:t>и корона вирус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Марина Голубовић,</a:t>
            </a:r>
          </a:p>
          <a:p>
            <a:r>
              <a:rPr lang="sr-Cyrl-RS" dirty="0" smtClean="0"/>
              <a:t>стручни сарадник - психолог</a:t>
            </a:r>
            <a:endParaRPr lang="en-US" dirty="0"/>
          </a:p>
        </p:txBody>
      </p:sp>
      <p:pic>
        <p:nvPicPr>
          <p:cNvPr id="5" name="Picture 4" descr="Tehnicka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99299" y="4343400"/>
            <a:ext cx="2345402" cy="2294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sr-Cyrl-RS" dirty="0" smtClean="0"/>
              <a:t>Закључак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71518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sr-Cyrl-RS" sz="3200" dirty="0" smtClean="0"/>
              <a:t>Да би  боравак у школи био свима пријатнији, лакши, али и безбеднији, потребно је да:</a:t>
            </a:r>
          </a:p>
          <a:p>
            <a:pPr algn="just"/>
            <a:r>
              <a:rPr lang="sr-Cyrl-RS" sz="3200" dirty="0" smtClean="0"/>
              <a:t>Поштујемо мере заштите;</a:t>
            </a:r>
          </a:p>
          <a:p>
            <a:r>
              <a:rPr lang="sr-Cyrl-RS" sz="3200" dirty="0" smtClean="0"/>
              <a:t>Слушамо и преносимо само званичне и релевантне информације о корона вирусу;</a:t>
            </a:r>
          </a:p>
          <a:p>
            <a:r>
              <a:rPr lang="sr-Cyrl-RS" sz="3200" dirty="0" smtClean="0"/>
              <a:t>Следимо дневну рутину;</a:t>
            </a:r>
          </a:p>
          <a:p>
            <a:r>
              <a:rPr lang="sr-Cyrl-RS" sz="3200" dirty="0" smtClean="0"/>
              <a:t>Одржавамо здраве животне навике;</a:t>
            </a:r>
          </a:p>
          <a:p>
            <a:r>
              <a:rPr lang="sr-Cyrl-RS" sz="3200" dirty="0" smtClean="0"/>
              <a:t>Трудимо се да имамо позитиван став.</a:t>
            </a:r>
          </a:p>
          <a:p>
            <a:pPr>
              <a:buNone/>
            </a:pPr>
            <a:endParaRPr lang="en-US" sz="3200" dirty="0"/>
          </a:p>
        </p:txBody>
      </p:sp>
      <p:pic>
        <p:nvPicPr>
          <p:cNvPr id="4" name="Picture 3" descr="Stop COVID1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0" y="6019800"/>
            <a:ext cx="834571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0"/>
            <a:ext cx="8458200" cy="3048000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 smtClean="0">
                <a:solidFill>
                  <a:schemeClr val="bg1"/>
                </a:solidFill>
              </a:rPr>
              <a:t>ХВАЛА НА ПАЖЊИ.</a:t>
            </a:r>
            <a:br>
              <a:rPr lang="sr-Cyrl-RS" dirty="0" smtClean="0">
                <a:solidFill>
                  <a:schemeClr val="bg1"/>
                </a:solidFill>
              </a:rPr>
            </a:br>
            <a:r>
              <a:rPr lang="sr-Cyrl-RS" dirty="0" smtClean="0">
                <a:solidFill>
                  <a:schemeClr val="bg1"/>
                </a:solidFill>
              </a:rPr>
              <a:t/>
            </a:r>
            <a:br>
              <a:rPr lang="sr-Cyrl-RS" dirty="0" smtClean="0">
                <a:solidFill>
                  <a:schemeClr val="bg1"/>
                </a:solidFill>
              </a:rPr>
            </a:br>
            <a:r>
              <a:rPr lang="sr-Cyrl-RS" sz="4000" dirty="0" smtClean="0">
                <a:solidFill>
                  <a:schemeClr val="bg1"/>
                </a:solidFill>
              </a:rPr>
              <a:t>Срећан почетак нове школске 2020-2021. године у Техничкој школи са домом ученика “Никола </a:t>
            </a:r>
            <a:r>
              <a:rPr lang="sr-Cyrl-RS" sz="4000" dirty="0" smtClean="0">
                <a:solidFill>
                  <a:schemeClr val="bg1"/>
                </a:solidFill>
              </a:rPr>
              <a:t>Т</a:t>
            </a:r>
            <a:r>
              <a:rPr lang="sr-Cyrl-RS" sz="4000" dirty="0" smtClean="0">
                <a:solidFill>
                  <a:schemeClr val="bg1"/>
                </a:solidFill>
              </a:rPr>
              <a:t>есла” у Костолцу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239000" cy="4846320"/>
          </a:xfrm>
        </p:spPr>
        <p:txBody>
          <a:bodyPr>
            <a:normAutofit/>
          </a:bodyPr>
          <a:lstStyle/>
          <a:p>
            <a:pPr algn="just"/>
            <a:r>
              <a:rPr lang="sr-Cyrl-RS" dirty="0" smtClean="0"/>
              <a:t>У сусрет новој школској години, све је актуелније питање најбезбеднијег повратка у “нормалу” како ученика, тако и запослених у школи.</a:t>
            </a:r>
          </a:p>
          <a:p>
            <a:pPr algn="just"/>
            <a:r>
              <a:rPr lang="sr-Cyrl-RS" dirty="0" smtClean="0"/>
              <a:t>Пред свима нама је овај изазов и забринутост око организације повратка, с обзиром на присутност корона вируса. </a:t>
            </a:r>
          </a:p>
          <a:p>
            <a:pPr algn="just"/>
            <a:r>
              <a:rPr lang="sr-Cyrl-RS" dirty="0" smtClean="0"/>
              <a:t>Примена мера дезинфекције и других мера заштите стални је подсетник да је вирус још увек присутан и да нисмо у потпуности безбедни.</a:t>
            </a:r>
            <a:endParaRPr lang="en-US" dirty="0"/>
          </a:p>
        </p:txBody>
      </p:sp>
      <p:pic>
        <p:nvPicPr>
          <p:cNvPr id="4" name="Picture 3" descr="back-school-new-normal-concept-covid-19-children-wearing-sanitary-masks-gesture-students-coronavirus-related_99715-2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6591" y="5076824"/>
            <a:ext cx="3430818" cy="1781176"/>
          </a:xfrm>
          <a:prstGeom prst="rect">
            <a:avLst/>
          </a:prstGeom>
        </p:spPr>
      </p:pic>
      <p:pic>
        <p:nvPicPr>
          <p:cNvPr id="5" name="Picture 4" descr="Stop COVID1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6019800"/>
            <a:ext cx="834571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3352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RS" sz="2400" dirty="0" smtClean="0"/>
              <a:t>Веома је важно пратити упутства и препоруке о мерама заштите здравља ученика и запослених током трајања пандемије </a:t>
            </a:r>
            <a:r>
              <a:rPr lang="en-US" sz="2400" dirty="0" smtClean="0"/>
              <a:t>COVID-19</a:t>
            </a:r>
            <a:r>
              <a:rPr lang="sr-Cyrl-RS" sz="2400" dirty="0" smtClean="0"/>
              <a:t>:</a:t>
            </a:r>
          </a:p>
          <a:p>
            <a:pPr marL="539750" indent="-276225" algn="just"/>
            <a:r>
              <a:rPr lang="sr-Cyrl-RS" dirty="0" smtClean="0"/>
              <a:t>правилно </a:t>
            </a:r>
            <a:r>
              <a:rPr lang="sr-Cyrl-RS" dirty="0" smtClean="0"/>
              <a:t>ношење заштитних маски;</a:t>
            </a:r>
          </a:p>
          <a:p>
            <a:pPr marL="539750" indent="-276225" algn="just"/>
            <a:r>
              <a:rPr lang="sr-Cyrl-RS" dirty="0" smtClean="0"/>
              <a:t>одржавање прописане физичке дистанце;</a:t>
            </a:r>
          </a:p>
          <a:p>
            <a:pPr marL="539750" indent="-276225" algn="just"/>
            <a:r>
              <a:rPr lang="sr-Cyrl-RS" dirty="0" smtClean="0"/>
              <a:t>редовно и правилно прање руку;</a:t>
            </a:r>
          </a:p>
          <a:p>
            <a:pPr marL="539750" indent="-276225" algn="just"/>
            <a:r>
              <a:rPr lang="sr-Cyrl-RS" dirty="0" smtClean="0"/>
              <a:t>проветравање </a:t>
            </a:r>
            <a:r>
              <a:rPr lang="sr-Cyrl-RS" dirty="0" smtClean="0"/>
              <a:t>просторија...</a:t>
            </a:r>
          </a:p>
          <a:p>
            <a:endParaRPr lang="en-US" dirty="0"/>
          </a:p>
        </p:txBody>
      </p:sp>
      <p:pic>
        <p:nvPicPr>
          <p:cNvPr id="5" name="Picture 4" descr="social-distance-school-concept-illustration_114360-288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62275" y="4029075"/>
            <a:ext cx="2828925" cy="2828925"/>
          </a:xfrm>
          <a:prstGeom prst="rect">
            <a:avLst/>
          </a:prstGeom>
        </p:spPr>
      </p:pic>
      <p:pic>
        <p:nvPicPr>
          <p:cNvPr id="4" name="Picture 3" descr="Stop COVID1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6019800"/>
            <a:ext cx="834571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r-Cyrl-RS" sz="2800" dirty="0" smtClean="0"/>
              <a:t>З</a:t>
            </a:r>
            <a:r>
              <a:rPr lang="ru-RU" sz="2800" dirty="0" smtClean="0"/>
              <a:t>бог </a:t>
            </a:r>
            <a:r>
              <a:rPr lang="ru-RU" sz="2800" dirty="0" smtClean="0"/>
              <a:t>епидемије </a:t>
            </a:r>
            <a:r>
              <a:rPr lang="en-US" sz="2800" dirty="0" smtClean="0"/>
              <a:t>COVID</a:t>
            </a:r>
            <a:r>
              <a:rPr lang="ru-RU" sz="2800" dirty="0" smtClean="0"/>
              <a:t>-19 </a:t>
            </a:r>
            <a:r>
              <a:rPr lang="sr-Cyrl-RS" sz="2800" dirty="0" smtClean="0"/>
              <a:t>ученици </a:t>
            </a:r>
            <a:r>
              <a:rPr lang="ru-RU" sz="2800" dirty="0" smtClean="0"/>
              <a:t>месецима </a:t>
            </a:r>
            <a:r>
              <a:rPr lang="ru-RU" sz="2800" dirty="0" smtClean="0"/>
              <a:t>нису крочили </a:t>
            </a:r>
            <a:r>
              <a:rPr lang="ru-RU" sz="2800" dirty="0" smtClean="0"/>
              <a:t>у место које лечи лењост и самоћу.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Према подацима Уницефа, ученици анкетирани у раним стадијумима пандемије корона вируса бринули су се због изолације од породице и пријатеља, али и да ли ће добити вирус.</a:t>
            </a:r>
          </a:p>
          <a:p>
            <a:pPr algn="just"/>
            <a:r>
              <a:rPr lang="ru-RU" dirty="0" smtClean="0"/>
              <a:t>„Можда је у првој недељи и било забавно, зато што није било школе, али веома брзо деца су постала анксиозна", речи су једне директорке школе. „Морали су да се изборе са проблемима изолованости код куће".</a:t>
            </a:r>
          </a:p>
          <a:p>
            <a:endParaRPr lang="en-US" dirty="0"/>
          </a:p>
        </p:txBody>
      </p:sp>
      <p:pic>
        <p:nvPicPr>
          <p:cNvPr id="4" name="Picture 3" descr="Stop COVID1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0" y="6019800"/>
            <a:ext cx="834571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6616"/>
            <a:ext cx="8001000" cy="220058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Затварањем школа није било ометено само учење јер школа није само образовна установа. У школи деца уче и како да буду друштвена бића, како да развију емпатију према другима, како да се играју једни са другима.</a:t>
            </a:r>
          </a:p>
          <a:p>
            <a:endParaRPr lang="ru-RU" dirty="0" smtClean="0"/>
          </a:p>
          <a:p>
            <a:endParaRPr lang="en-US" dirty="0"/>
          </a:p>
        </p:txBody>
      </p:sp>
      <p:pic>
        <p:nvPicPr>
          <p:cNvPr id="5" name="Picture 4" descr="dark-skin-female-teacher-pupils-with-protective-masks-their-faces-boys-girls-dressed-school-uniform-female-teacher-pointing-blackboard-cartoon-characters-respiratory-virus-prot_71593-4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2738" y="4067630"/>
            <a:ext cx="3438525" cy="2790369"/>
          </a:xfrm>
          <a:prstGeom prst="rect">
            <a:avLst/>
          </a:prstGeom>
        </p:spPr>
      </p:pic>
      <p:pic>
        <p:nvPicPr>
          <p:cNvPr id="6" name="Picture 5" descr="Stop COVID1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6019800"/>
            <a:ext cx="834571" cy="8382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685800"/>
            <a:ext cx="8229600" cy="1143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бог епидемије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COVID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-19 </a:t>
            </a:r>
            <a:r>
              <a:rPr kumimoji="0" lang="sr-Cyrl-R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ученици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месецима нису крочили у место које лечи лењост и самоћу.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"/>
            <a:ext cx="7239000" cy="746760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Повратак </a:t>
            </a:r>
            <a:r>
              <a:rPr lang="sr-Cyrl-RS" dirty="0" smtClean="0"/>
              <a:t>ученика у школу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239000" cy="5029200"/>
          </a:xfrm>
        </p:spPr>
        <p:txBody>
          <a:bodyPr>
            <a:normAutofit/>
          </a:bodyPr>
          <a:lstStyle/>
          <a:p>
            <a:pPr marL="9525" indent="-9525" algn="just">
              <a:buNone/>
            </a:pPr>
            <a:r>
              <a:rPr lang="sr-Cyrl-RS" dirty="0" smtClean="0"/>
              <a:t>Да ли ће ученицима бити проблем да се навикну на нове околности у школи? </a:t>
            </a:r>
          </a:p>
          <a:p>
            <a:pPr marL="273050" indent="-273050" algn="just"/>
            <a:r>
              <a:rPr lang="sr-Cyrl-RS" dirty="0" smtClean="0"/>
              <a:t>Прилагођавање ученика зависиће између осталог од информација које добијају од запослених у школи, става њихових родитеља, наставника и вршњака, као и од става самих ученика према новонасталој ситуацији и схватања њене озбиљности.</a:t>
            </a:r>
          </a:p>
          <a:p>
            <a:pPr marL="273050" indent="-273050" algn="just"/>
            <a:r>
              <a:rPr lang="sr-Cyrl-RS" dirty="0" smtClean="0"/>
              <a:t>То значи да сви актери морају бити максимално одговорни како би настава могла да функционише и како би ишла ка нормализацији.</a:t>
            </a:r>
          </a:p>
          <a:p>
            <a:pPr algn="just"/>
            <a:endParaRPr lang="en-US" dirty="0"/>
          </a:p>
        </p:txBody>
      </p:sp>
      <p:pic>
        <p:nvPicPr>
          <p:cNvPr id="5" name="Picture 4" descr="Stop COVID1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0" y="6019800"/>
            <a:ext cx="834571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"/>
            <a:ext cx="7239000" cy="746760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Повратак </a:t>
            </a:r>
            <a:r>
              <a:rPr lang="sr-Cyrl-RS" dirty="0" smtClean="0"/>
              <a:t>ученика у школу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3352800"/>
          </a:xfrm>
        </p:spPr>
        <p:txBody>
          <a:bodyPr>
            <a:normAutofit/>
          </a:bodyPr>
          <a:lstStyle/>
          <a:p>
            <a:pPr algn="just"/>
            <a:r>
              <a:rPr lang="sr-Cyrl-RS" dirty="0" smtClean="0"/>
              <a:t>Ученицима је и пре појаве корона вируса требало неколико дана да се прилагоде на повратак у школске клупе након распуста. </a:t>
            </a:r>
          </a:p>
          <a:p>
            <a:pPr algn="just"/>
            <a:r>
              <a:rPr lang="sr-Cyrl-RS" dirty="0" smtClean="0"/>
              <a:t>У овом случају пауза је била дужа. А како се ученици међусобно разликују  некоме ће требати више, а некоме мање времена. У сваком случају прилагођавање није немогуће и непремостиво.</a:t>
            </a:r>
          </a:p>
        </p:txBody>
      </p:sp>
      <p:pic>
        <p:nvPicPr>
          <p:cNvPr id="4" name="Picture 3" descr="Stop COVID1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0" y="6019800"/>
            <a:ext cx="834571" cy="838200"/>
          </a:xfrm>
          <a:prstGeom prst="rect">
            <a:avLst/>
          </a:prstGeom>
        </p:spPr>
      </p:pic>
      <p:pic>
        <p:nvPicPr>
          <p:cNvPr id="5" name="Picture 4" descr="54538695_1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4528542"/>
            <a:ext cx="4267200" cy="23294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Страх као наш пријатељ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dirty="0" smtClean="0"/>
              <a:t>Страх код људи има заштину функцију, мотивише нас да предузмемо мере да се заштитимо од онога што нас плаши и што доживљавамо као опасност. Страх од корона вируса тера нас да будемо одговорни и да поштујемо све прописане превентивне мере. </a:t>
            </a:r>
            <a:endParaRPr lang="en-US" dirty="0"/>
          </a:p>
        </p:txBody>
      </p:sp>
      <p:pic>
        <p:nvPicPr>
          <p:cNvPr id="4" name="Picture 3" descr="children-wearing-protective-masks-and-children-are-queuing-to-wash-their-hands-coronavirus-related_99715-2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24100" y="4473646"/>
            <a:ext cx="4495800" cy="2384354"/>
          </a:xfrm>
          <a:prstGeom prst="rect">
            <a:avLst/>
          </a:prstGeom>
        </p:spPr>
      </p:pic>
      <p:pic>
        <p:nvPicPr>
          <p:cNvPr id="5" name="Picture 4" descr="Stop COVID1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6019800"/>
            <a:ext cx="834571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sr-Cyrl-RS" dirty="0" smtClean="0"/>
              <a:t>Промена става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71518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r-Cyrl-RS" sz="2800" dirty="0" smtClean="0"/>
              <a:t>Веома је важно бити истрајан у погледу ношења маски, као једној од главних превентивних мера. Ношење маске није знак нереалног страха већ знак одговорности према себи и другима.</a:t>
            </a:r>
          </a:p>
          <a:p>
            <a:pPr algn="just"/>
            <a:r>
              <a:rPr lang="sr-Cyrl-RS" sz="2800" dirty="0" smtClean="0"/>
              <a:t>Цитат Зорана Миливојевића, познатог лекара и психотерапеута, најбоље то описује:</a:t>
            </a:r>
          </a:p>
          <a:p>
            <a:pPr marL="273050" indent="-9525" algn="just">
              <a:buNone/>
            </a:pPr>
            <a:r>
              <a:rPr lang="sr-Cyrl-RS" sz="3600" dirty="0" smtClean="0"/>
              <a:t>“Уместо досадашњег погледа на маске да - моја маска штити мене, потребна нам је свесност да – твоја маска штити мене, а моја маска чува тебе.”</a:t>
            </a:r>
          </a:p>
        </p:txBody>
      </p:sp>
      <p:pic>
        <p:nvPicPr>
          <p:cNvPr id="4" name="Picture 3" descr="Stop COVID1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0" y="6019800"/>
            <a:ext cx="834571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215</TotalTime>
  <Words>578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Ученици, школа и корона вирус</vt:lpstr>
      <vt:lpstr>Slide 2</vt:lpstr>
      <vt:lpstr>Slide 3</vt:lpstr>
      <vt:lpstr>Због епидемије COVID-19 ученици месецима нису крочили у место које лечи лењост и самоћу.</vt:lpstr>
      <vt:lpstr>Slide 5</vt:lpstr>
      <vt:lpstr>Повратак ученика у школу</vt:lpstr>
      <vt:lpstr>Повратак ученика у школу</vt:lpstr>
      <vt:lpstr>Страх као наш пријатељ</vt:lpstr>
      <vt:lpstr>Промена става</vt:lpstr>
      <vt:lpstr>Закључак</vt:lpstr>
      <vt:lpstr>ХВАЛА НА ПАЖЊИ.  Срећан почетак нове школске 2020-2021. године у Техничкој школи са домом ученика “Никола Тесла” у Костолцу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Школа, ученици и корона вирус</dc:title>
  <dc:creator/>
  <cp:lastModifiedBy>Marina Golubović</cp:lastModifiedBy>
  <cp:revision>46</cp:revision>
  <dcterms:created xsi:type="dcterms:W3CDTF">2006-08-16T00:00:00Z</dcterms:created>
  <dcterms:modified xsi:type="dcterms:W3CDTF">2020-08-26T18:29:59Z</dcterms:modified>
</cp:coreProperties>
</file>